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0" r:id="rId4"/>
    <p:sldId id="274" r:id="rId5"/>
    <p:sldId id="261" r:id="rId6"/>
    <p:sldId id="276" r:id="rId7"/>
    <p:sldId id="275" r:id="rId8"/>
    <p:sldId id="277" r:id="rId9"/>
    <p:sldId id="278" r:id="rId10"/>
    <p:sldId id="279" r:id="rId11"/>
    <p:sldId id="280" r:id="rId12"/>
    <p:sldId id="281" r:id="rId13"/>
    <p:sldId id="263" r:id="rId14"/>
    <p:sldId id="282" r:id="rId15"/>
    <p:sldId id="283" r:id="rId16"/>
    <p:sldId id="284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24" autoAdjust="0"/>
  </p:normalViewPr>
  <p:slideViewPr>
    <p:cSldViewPr>
      <p:cViewPr varScale="1">
        <p:scale>
          <a:sx n="86" d="100"/>
          <a:sy n="86" d="100"/>
        </p:scale>
        <p:origin x="-150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D82E84-BE16-47F5-BDA3-758F9579C23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FFF3E-5F57-4AD2-A789-B6F4AD2B55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D82E84-BE16-47F5-BDA3-758F9579C23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FFF3E-5F57-4AD2-A789-B6F4AD2B55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D82E84-BE16-47F5-BDA3-758F9579C23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FFF3E-5F57-4AD2-A789-B6F4AD2B55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D82E84-BE16-47F5-BDA3-758F9579C23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FFF3E-5F57-4AD2-A789-B6F4AD2B55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D82E84-BE16-47F5-BDA3-758F9579C23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FFF3E-5F57-4AD2-A789-B6F4AD2B55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D82E84-BE16-47F5-BDA3-758F9579C23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FFF3E-5F57-4AD2-A789-B6F4AD2B55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D82E84-BE16-47F5-BDA3-758F9579C23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FFF3E-5F57-4AD2-A789-B6F4AD2B55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D82E84-BE16-47F5-BDA3-758F9579C23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FFF3E-5F57-4AD2-A789-B6F4AD2B55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D82E84-BE16-47F5-BDA3-758F9579C23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FFF3E-5F57-4AD2-A789-B6F4AD2B55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D82E84-BE16-47F5-BDA3-758F9579C23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FFF3E-5F57-4AD2-A789-B6F4AD2B55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D82E84-BE16-47F5-BDA3-758F9579C23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FFF3E-5F57-4AD2-A789-B6F4AD2B55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21D82E84-BE16-47F5-BDA3-758F9579C23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82FFF3E-5F57-4AD2-A789-B6F4AD2B55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260648"/>
            <a:ext cx="8496944" cy="6264696"/>
          </a:xfrm>
        </p:spPr>
        <p:txBody>
          <a:bodyPr>
            <a:normAutofit/>
          </a:bodyPr>
          <a:lstStyle/>
          <a:p>
            <a:pPr algn="ctr"/>
            <a:r>
              <a:rPr lang="ru-RU" sz="8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/>
            <a:r>
              <a:rPr lang="ru-RU" sz="8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Лекция № 7</a:t>
            </a:r>
            <a:endParaRPr lang="ru-RU" sz="8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8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тему: </a:t>
            </a:r>
            <a:r>
              <a:rPr lang="ru-RU" sz="8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«Базы данных и СУБД»</a:t>
            </a:r>
            <a:endParaRPr lang="ru-RU" sz="8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8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8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8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548680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7.1 Понятие БД и СУБД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9632" y="1268760"/>
            <a:ext cx="7498080" cy="48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Большинство же существующих программных средств ГИС используют для этих целей достаточно изощренные и эффективные подходы, основанные на организации данных в виде баз данных (БД), управляемых программными средствами, получившими название </a:t>
            </a:r>
            <a:r>
              <a:rPr lang="ru-RU" i="1" dirty="0" smtClean="0"/>
              <a:t>систем управления базами данных</a:t>
            </a:r>
            <a:r>
              <a:rPr lang="ru-RU" dirty="0" smtClean="0"/>
              <a:t> (СУБД). 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31640" y="332656"/>
            <a:ext cx="7498080" cy="6240760"/>
          </a:xfrm>
        </p:spPr>
        <p:txBody>
          <a:bodyPr>
            <a:normAutofit/>
          </a:bodyPr>
          <a:lstStyle/>
          <a:p>
            <a:r>
              <a:rPr lang="ru-RU" dirty="0" smtClean="0"/>
              <a:t>Под базой данных принято понимать “совокупность данных, организованных по определенным правилам, предусматривающим общие принципы описания, хранения и манипулирования данными, независимую от прикладных программ”, а под СУБД - “ комплекс программ и языковых средств, предназначенных для создания, ведения и использования баз данных”. 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620688"/>
            <a:ext cx="7498080" cy="5627712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Современные коммерческие СУБД, в том числе те, что использованы в программном обеспечения ГИС, различаются по типам поддерживаемых моделей данных, среди которых выделяются иерархические, сетевые и реляционные и соответствующие им программные средства СУБД. Особое широкое применение при разработке программного обеспечения ГИС получили реляционные СУБД.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476672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7.2 Виды СУБД: иерархическая, сетевая, реляционная, объектно-ориентированная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03648" y="2321496"/>
            <a:ext cx="7498080" cy="4536504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Модель данных – это форматы данных и состав операций, выполняемых над этими данными. В настоящее время существуют следующие модели данных:</a:t>
            </a:r>
          </a:p>
          <a:p>
            <a:pPr lvl="0"/>
            <a:r>
              <a:rPr lang="ru-RU" dirty="0" smtClean="0"/>
              <a:t>сетевые;</a:t>
            </a:r>
          </a:p>
          <a:p>
            <a:pPr lvl="0"/>
            <a:r>
              <a:rPr lang="ru-RU" dirty="0" smtClean="0"/>
              <a:t>иерархические;</a:t>
            </a:r>
          </a:p>
          <a:p>
            <a:pPr lvl="0"/>
            <a:r>
              <a:rPr lang="ru-RU" dirty="0" smtClean="0"/>
              <a:t>реляционные;</a:t>
            </a:r>
          </a:p>
          <a:p>
            <a:pPr lvl="0"/>
            <a:r>
              <a:rPr lang="ru-RU" dirty="0" smtClean="0"/>
              <a:t>объектно-ориентированные. </a:t>
            </a:r>
          </a:p>
          <a:p>
            <a:endParaRPr lang="ru-RU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u="sng" dirty="0" smtClean="0"/>
              <a:t>Иерархическая модель.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Представляет собой взаимосвязанный набор иерархий, т.е. расположение данных в определенной последовательности и зависимости. Пример - организационная структура предприятия.</a:t>
            </a:r>
          </a:p>
          <a:p>
            <a:r>
              <a:rPr lang="ru-RU" dirty="0" smtClean="0"/>
              <a:t>Особенность иерархической модели заключается в однонаправленном движении по иерархии. </a:t>
            </a:r>
          </a:p>
          <a:p>
            <a:r>
              <a:rPr lang="ru-RU" b="1" dirty="0" smtClean="0"/>
              <a:t>Президент</a:t>
            </a:r>
          </a:p>
          <a:p>
            <a:r>
              <a:rPr lang="ru-RU" dirty="0" smtClean="0"/>
              <a:t>Вице-президент</a:t>
            </a:r>
          </a:p>
          <a:p>
            <a:r>
              <a:rPr lang="ru-RU" dirty="0" smtClean="0"/>
              <a:t>Главный инженер</a:t>
            </a:r>
          </a:p>
          <a:p>
            <a:r>
              <a:rPr lang="ru-RU" dirty="0" smtClean="0"/>
              <a:t>Вице-президент по экономическим вопросам</a:t>
            </a:r>
          </a:p>
          <a:p>
            <a:r>
              <a:rPr lang="ru-RU" dirty="0" smtClean="0"/>
              <a:t>Главный технолог</a:t>
            </a:r>
          </a:p>
          <a:p>
            <a:r>
              <a:rPr lang="ru-RU" dirty="0" smtClean="0"/>
              <a:t>Главный электрик</a:t>
            </a:r>
          </a:p>
          <a:p>
            <a:r>
              <a:rPr lang="ru-RU" dirty="0" smtClean="0"/>
              <a:t>Главный бухгалтер</a:t>
            </a:r>
          </a:p>
          <a:p>
            <a:r>
              <a:rPr lang="ru-RU" dirty="0" smtClean="0"/>
              <a:t>Финансист</a:t>
            </a:r>
          </a:p>
          <a:p>
            <a:r>
              <a:rPr lang="ru-RU" i="1" dirty="0" smtClean="0"/>
              <a:t> 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27650" name="Group 2"/>
          <p:cNvGrpSpPr>
            <a:grpSpLocks/>
          </p:cNvGrpSpPr>
          <p:nvPr/>
        </p:nvGrpSpPr>
        <p:grpSpPr bwMode="auto">
          <a:xfrm>
            <a:off x="1187624" y="620688"/>
            <a:ext cx="7488832" cy="5760640"/>
            <a:chOff x="1440" y="4176"/>
            <a:chExt cx="9360" cy="3744"/>
          </a:xfrm>
        </p:grpSpPr>
        <p:sp>
          <p:nvSpPr>
            <p:cNvPr id="27651" name="Rectangle 3"/>
            <p:cNvSpPr>
              <a:spLocks noChangeArrowheads="1"/>
            </p:cNvSpPr>
            <p:nvPr/>
          </p:nvSpPr>
          <p:spPr bwMode="auto">
            <a:xfrm>
              <a:off x="4464" y="4176"/>
              <a:ext cx="2736" cy="43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Президент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652" name="Line 4"/>
            <p:cNvSpPr>
              <a:spLocks noChangeShapeType="1"/>
            </p:cNvSpPr>
            <p:nvPr/>
          </p:nvSpPr>
          <p:spPr bwMode="auto">
            <a:xfrm>
              <a:off x="5904" y="4608"/>
              <a:ext cx="0" cy="2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653" name="Line 5"/>
            <p:cNvSpPr>
              <a:spLocks noChangeShapeType="1"/>
            </p:cNvSpPr>
            <p:nvPr/>
          </p:nvSpPr>
          <p:spPr bwMode="auto">
            <a:xfrm>
              <a:off x="2592" y="4896"/>
              <a:ext cx="705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654" name="Line 6"/>
            <p:cNvSpPr>
              <a:spLocks noChangeShapeType="1"/>
            </p:cNvSpPr>
            <p:nvPr/>
          </p:nvSpPr>
          <p:spPr bwMode="auto">
            <a:xfrm>
              <a:off x="2592" y="4896"/>
              <a:ext cx="0" cy="43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655" name="Line 7"/>
            <p:cNvSpPr>
              <a:spLocks noChangeShapeType="1"/>
            </p:cNvSpPr>
            <p:nvPr/>
          </p:nvSpPr>
          <p:spPr bwMode="auto">
            <a:xfrm>
              <a:off x="5904" y="4896"/>
              <a:ext cx="0" cy="43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656" name="Line 8"/>
            <p:cNvSpPr>
              <a:spLocks noChangeShapeType="1"/>
            </p:cNvSpPr>
            <p:nvPr/>
          </p:nvSpPr>
          <p:spPr bwMode="auto">
            <a:xfrm>
              <a:off x="9648" y="4896"/>
              <a:ext cx="0" cy="43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657" name="Rectangle 9"/>
            <p:cNvSpPr>
              <a:spLocks noChangeArrowheads="1"/>
            </p:cNvSpPr>
            <p:nvPr/>
          </p:nvSpPr>
          <p:spPr bwMode="auto">
            <a:xfrm>
              <a:off x="1440" y="5328"/>
              <a:ext cx="2448" cy="43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Вице-президент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658" name="Rectangle 10"/>
            <p:cNvSpPr>
              <a:spLocks noChangeArrowheads="1"/>
            </p:cNvSpPr>
            <p:nvPr/>
          </p:nvSpPr>
          <p:spPr bwMode="auto">
            <a:xfrm>
              <a:off x="4608" y="5328"/>
              <a:ext cx="2448" cy="43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Главный инженер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659" name="Rectangle 11"/>
            <p:cNvSpPr>
              <a:spLocks noChangeArrowheads="1"/>
            </p:cNvSpPr>
            <p:nvPr/>
          </p:nvSpPr>
          <p:spPr bwMode="auto">
            <a:xfrm>
              <a:off x="8352" y="5328"/>
              <a:ext cx="2448" cy="100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Вице-президент по экономическим вопросам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660" name="Line 12"/>
            <p:cNvSpPr>
              <a:spLocks noChangeShapeType="1"/>
            </p:cNvSpPr>
            <p:nvPr/>
          </p:nvSpPr>
          <p:spPr bwMode="auto">
            <a:xfrm>
              <a:off x="5904" y="5760"/>
              <a:ext cx="0" cy="2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661" name="Rectangle 13"/>
            <p:cNvSpPr>
              <a:spLocks noChangeArrowheads="1"/>
            </p:cNvSpPr>
            <p:nvPr/>
          </p:nvSpPr>
          <p:spPr bwMode="auto">
            <a:xfrm>
              <a:off x="4608" y="6048"/>
              <a:ext cx="2448" cy="43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Главный технолог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662" name="Line 14"/>
            <p:cNvSpPr>
              <a:spLocks noChangeShapeType="1"/>
            </p:cNvSpPr>
            <p:nvPr/>
          </p:nvSpPr>
          <p:spPr bwMode="auto">
            <a:xfrm>
              <a:off x="5904" y="6480"/>
              <a:ext cx="0" cy="2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663" name="Rectangle 15"/>
            <p:cNvSpPr>
              <a:spLocks noChangeArrowheads="1"/>
            </p:cNvSpPr>
            <p:nvPr/>
          </p:nvSpPr>
          <p:spPr bwMode="auto">
            <a:xfrm>
              <a:off x="4608" y="6768"/>
              <a:ext cx="2448" cy="43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Главный электрик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664" name="Rectangle 16"/>
            <p:cNvSpPr>
              <a:spLocks noChangeArrowheads="1"/>
            </p:cNvSpPr>
            <p:nvPr/>
          </p:nvSpPr>
          <p:spPr bwMode="auto">
            <a:xfrm>
              <a:off x="8352" y="6768"/>
              <a:ext cx="2448" cy="43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Главный бухгалтер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665" name="Line 17"/>
            <p:cNvSpPr>
              <a:spLocks noChangeShapeType="1"/>
            </p:cNvSpPr>
            <p:nvPr/>
          </p:nvSpPr>
          <p:spPr bwMode="auto">
            <a:xfrm>
              <a:off x="9648" y="7200"/>
              <a:ext cx="0" cy="2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666" name="Line 18"/>
            <p:cNvSpPr>
              <a:spLocks noChangeShapeType="1"/>
            </p:cNvSpPr>
            <p:nvPr/>
          </p:nvSpPr>
          <p:spPr bwMode="auto">
            <a:xfrm>
              <a:off x="9648" y="6336"/>
              <a:ext cx="0" cy="43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667" name="Rectangle 19"/>
            <p:cNvSpPr>
              <a:spLocks noChangeArrowheads="1"/>
            </p:cNvSpPr>
            <p:nvPr/>
          </p:nvSpPr>
          <p:spPr bwMode="auto">
            <a:xfrm>
              <a:off x="8352" y="7488"/>
              <a:ext cx="2448" cy="43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Финансист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u="sng" dirty="0" smtClean="0"/>
              <a:t>Сетевая модель</a:t>
            </a:r>
            <a:r>
              <a:rPr lang="ru-RU" u="sng" dirty="0" smtClean="0"/>
              <a:t>.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Позволяет сохранять концептуальную простоту иерархического подхода и добавляет ему гибкость, позволяя ему работать со многими иерархиями одновременно. На практике примером этой модели служит модель графика строительства объекта, (движения транспорта, изготовления изделия и т.п.): выбрать котлован — заложить фундамент — поставить стены - заложить перекрытия.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u="sng" dirty="0" smtClean="0"/>
              <a:t>Реляционная модель.</a:t>
            </a:r>
            <a:r>
              <a:rPr lang="ru-RU" u="sng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41020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В реляционной модели достигается гораздо более высокий уровень абстракции данных, чем в иерархической или сетевой. Она облегчает установление связей, дает возможность легко и быстро установить новую связь, позволяет оптимальным образом осуществить доступ к данным любого уровня. Все СУБД, работающие на ПК, поддерживают эту модель. </a:t>
            </a:r>
          </a:p>
          <a:p>
            <a:r>
              <a:rPr lang="ru-RU" dirty="0" smtClean="0"/>
              <a:t>	Преимущества модели:</a:t>
            </a:r>
          </a:p>
          <a:p>
            <a:pPr lvl="0"/>
            <a:r>
              <a:rPr lang="ru-RU" dirty="0" smtClean="0"/>
              <a:t>гибкость модели объясняется наличием математического аппарата нормализации отношений;</a:t>
            </a:r>
          </a:p>
          <a:p>
            <a:pPr lvl="0"/>
            <a:r>
              <a:rPr lang="ru-RU" dirty="0" smtClean="0"/>
              <a:t>наличие внешних ключей;</a:t>
            </a:r>
          </a:p>
          <a:p>
            <a:pPr lvl="0"/>
            <a:r>
              <a:rPr lang="ru-RU" dirty="0" smtClean="0"/>
              <a:t>использование языка структурированных запросов.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i="1" u="sng" dirty="0" smtClean="0"/>
              <a:t>Объектно-ориентированная модель данных.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Сразу же необходимо заметить, что общепринятого определения "объектно-ориентированной модели данных" не существует. Сейчас можно говорить лишь о неком "объектном" подходе к логическому представлению данных и о различных объектно-ориентированных способах его реализации.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Для работы с атрибутивной (семантической) информацией в ГИС ис­пользуются </a:t>
            </a:r>
            <a:r>
              <a:rPr lang="ru-RU" i="1" u="sng" dirty="0" smtClean="0"/>
              <a:t>внутренние или внешние реляционные БД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492896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7.3 Классификация РСУБД в зависимости от объема поддерживаемых БД и количества пользователей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i="1" dirty="0" smtClean="0"/>
              <a:t>Высший уровень.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03648" y="1772816"/>
            <a:ext cx="7498080" cy="3493368"/>
          </a:xfrm>
        </p:spPr>
        <p:txBody>
          <a:bodyPr>
            <a:normAutofit/>
          </a:bodyPr>
          <a:lstStyle/>
          <a:p>
            <a:r>
              <a:rPr lang="ru-RU" dirty="0" smtClean="0"/>
              <a:t>Эти продукты поддерживают крупные БД (сотни и тысячи Гбайт и более), тысячи пользователей. В крупных корпорациях. Представители: </a:t>
            </a:r>
            <a:r>
              <a:rPr lang="en-US" dirty="0" smtClean="0"/>
              <a:t>ORACLE</a:t>
            </a:r>
            <a:r>
              <a:rPr lang="ru-RU" dirty="0" smtClean="0"/>
              <a:t>. </a:t>
            </a:r>
          </a:p>
          <a:p>
            <a:pPr algn="ctr">
              <a:buNone/>
            </a:pPr>
            <a:endParaRPr lang="ru-RU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smtClean="0"/>
              <a:t>Средний уровень.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Эти продукты поддерживают БД до нескольких сот Гбайт, сотни пользователей. В небольших корпорациях и подразделениях крупных фирм. Представители: </a:t>
            </a:r>
            <a:r>
              <a:rPr lang="en-US" dirty="0" err="1" smtClean="0"/>
              <a:t>InterBase</a:t>
            </a:r>
            <a:r>
              <a:rPr lang="ru-RU" dirty="0" smtClean="0"/>
              <a:t>, </a:t>
            </a:r>
            <a:r>
              <a:rPr lang="en-US" dirty="0" smtClean="0"/>
              <a:t>Microsoft SQL Server</a:t>
            </a:r>
            <a:r>
              <a:rPr lang="ru-RU" dirty="0" smtClean="0"/>
              <a:t>. </a:t>
            </a:r>
          </a:p>
          <a:p>
            <a:pPr algn="ctr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i="1" dirty="0" smtClean="0"/>
              <a:t>Нижний уровень.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Эти продукты поддерживают БД до 1 Гбайт, менее 100 пользователей. В небольших подразделениях. Представители: </a:t>
            </a:r>
            <a:r>
              <a:rPr lang="en-US" dirty="0" smtClean="0"/>
              <a:t>NetWare SQL</a:t>
            </a:r>
            <a:r>
              <a:rPr lang="ru-RU" dirty="0" smtClean="0"/>
              <a:t>, </a:t>
            </a:r>
            <a:r>
              <a:rPr lang="en-US" dirty="0" smtClean="0"/>
              <a:t>Gupta SQL</a:t>
            </a:r>
            <a:r>
              <a:rPr lang="ru-RU" dirty="0" smtClean="0"/>
              <a:t>-</a:t>
            </a:r>
            <a:r>
              <a:rPr lang="en-US" dirty="0" smtClean="0"/>
              <a:t>Base Server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i="1" dirty="0" smtClean="0"/>
              <a:t>Настольные СУБД.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2557264"/>
          </a:xfrm>
        </p:spPr>
        <p:txBody>
          <a:bodyPr/>
          <a:lstStyle/>
          <a:p>
            <a:r>
              <a:rPr lang="ru-RU" dirty="0" smtClean="0"/>
              <a:t>Для одного пользователя, используется для ведения настольной БД или как клиент для подключения к серверу БД. </a:t>
            </a:r>
            <a:r>
              <a:rPr lang="en-US" dirty="0" smtClean="0"/>
              <a:t>Visual </a:t>
            </a:r>
            <a:r>
              <a:rPr lang="ru-RU" dirty="0" err="1" smtClean="0"/>
              <a:t>FoxPr</a:t>
            </a:r>
            <a:r>
              <a:rPr lang="en-US" dirty="0" smtClean="0"/>
              <a:t>o</a:t>
            </a:r>
            <a:r>
              <a:rPr lang="ru-MO" dirty="0" smtClean="0"/>
              <a:t>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59</TotalTime>
  <Words>545</Words>
  <Application>Microsoft Office PowerPoint</Application>
  <PresentationFormat>Экран (4:3)</PresentationFormat>
  <Paragraphs>55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Солнцестояние</vt:lpstr>
      <vt:lpstr>Слайд 1</vt:lpstr>
      <vt:lpstr>7.1 Понятие БД и СУБД </vt:lpstr>
      <vt:lpstr>Слайд 3</vt:lpstr>
      <vt:lpstr>Слайд 4</vt:lpstr>
      <vt:lpstr>7.2 Виды СУБД: иерархическая, сетевая, реляционная, объектно-ориентированная</vt:lpstr>
      <vt:lpstr>Иерархическая модель. </vt:lpstr>
      <vt:lpstr>Слайд 7</vt:lpstr>
      <vt:lpstr>Сетевая модель. </vt:lpstr>
      <vt:lpstr>Реляционная модель. </vt:lpstr>
      <vt:lpstr>Объектно-ориентированная модель данных.</vt:lpstr>
      <vt:lpstr>Слайд 11</vt:lpstr>
      <vt:lpstr>7.3 Классификация РСУБД в зависимости от объема поддерживаемых БД и количества пользователей </vt:lpstr>
      <vt:lpstr>Высший уровень.</vt:lpstr>
      <vt:lpstr>Средний уровень.</vt:lpstr>
      <vt:lpstr>Нижний уровень. </vt:lpstr>
      <vt:lpstr>Настольные СУБД. 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Ganat</cp:lastModifiedBy>
  <cp:revision>10</cp:revision>
  <dcterms:created xsi:type="dcterms:W3CDTF">2016-02-14T06:05:03Z</dcterms:created>
  <dcterms:modified xsi:type="dcterms:W3CDTF">2020-09-09T08:57:34Z</dcterms:modified>
</cp:coreProperties>
</file>